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83" r:id="rId3"/>
    <p:sldId id="271" r:id="rId4"/>
    <p:sldId id="310" r:id="rId5"/>
  </p:sldIdLst>
  <p:sldSz cx="12187238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59B"/>
    <a:srgbClr val="007673"/>
    <a:srgbClr val="D6E6E3"/>
    <a:srgbClr val="B5D3CE"/>
    <a:srgbClr val="4D4D4D"/>
    <a:srgbClr val="5F5F5F"/>
    <a:srgbClr val="333333"/>
    <a:srgbClr val="008A87"/>
    <a:srgbClr val="00706D"/>
    <a:srgbClr val="00A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70" autoAdjust="0"/>
  </p:normalViewPr>
  <p:slideViewPr>
    <p:cSldViewPr snapToGrid="0">
      <p:cViewPr varScale="1">
        <p:scale>
          <a:sx n="88" d="100"/>
          <a:sy n="88" d="100"/>
        </p:scale>
        <p:origin x="624" y="84"/>
      </p:cViewPr>
      <p:guideLst>
        <p:guide orient="horz" pos="2160"/>
        <p:guide pos="384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405" y="1122363"/>
            <a:ext cx="9140429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405" y="3602038"/>
            <a:ext cx="914042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90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71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525" y="1709738"/>
            <a:ext cx="1051149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525" y="4589464"/>
            <a:ext cx="1051149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83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7873" y="1825625"/>
            <a:ext cx="517957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69789" y="1825625"/>
            <a:ext cx="517957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360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0" y="365126"/>
            <a:ext cx="10511493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461" y="1681163"/>
            <a:ext cx="515577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461" y="2505075"/>
            <a:ext cx="515577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69789" y="1681163"/>
            <a:ext cx="518116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69789" y="2505075"/>
            <a:ext cx="5181164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26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333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331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1" y="457200"/>
            <a:ext cx="393070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1164" y="987426"/>
            <a:ext cx="616978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61" y="2057400"/>
            <a:ext cx="393070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538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61" y="457200"/>
            <a:ext cx="393070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1164" y="987426"/>
            <a:ext cx="616978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461" y="2057400"/>
            <a:ext cx="393070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42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61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1492" y="365125"/>
            <a:ext cx="2627873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7873" y="365125"/>
            <a:ext cx="773127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343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7873" y="365126"/>
            <a:ext cx="105114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7873" y="1825625"/>
            <a:ext cx="105114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7872" y="6356351"/>
            <a:ext cx="2742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4876C-F036-46F5-AB67-CA0CABACD8A3}" type="datetimeFigureOut">
              <a:rPr lang="ru-RU" smtClean="0"/>
              <a:pPr/>
              <a:t>25.06.2021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7023" y="6356351"/>
            <a:ext cx="41131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7237" y="6356351"/>
            <a:ext cx="27421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B03A3-78D0-4EB7-964A-9A55088DE0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98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Вурочные\ПРОЕКТ 9\Департамент Развития\Презентация 35\МФО\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51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D12C48-1FA7-48F1-888C-477ED48B3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83C5242E-3716-4CCE-96FC-6429FEDB2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08" y="176170"/>
            <a:ext cx="11870422" cy="6409188"/>
          </a:xfrm>
        </p:spPr>
      </p:pic>
    </p:spTree>
    <p:extLst>
      <p:ext uri="{BB962C8B-B14F-4D97-AF65-F5344CB8AC3E}">
        <p14:creationId xmlns:p14="http://schemas.microsoft.com/office/powerpoint/2010/main" val="133111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DB768B-2055-4705-9BDC-7232D5A294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8F6D44E-CD36-434C-B63C-D9E54C3CAF85}"/>
              </a:ext>
            </a:extLst>
          </p:cNvPr>
          <p:cNvSpPr/>
          <p:nvPr/>
        </p:nvSpPr>
        <p:spPr>
          <a:xfrm>
            <a:off x="8490857" y="547700"/>
            <a:ext cx="242069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 «СТАРТ»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BCBECE11-EDA3-4CF2-804F-B1AA1CF20589}"/>
              </a:ext>
            </a:extLst>
          </p:cNvPr>
          <p:cNvSpPr/>
          <p:nvPr/>
        </p:nvSpPr>
        <p:spPr>
          <a:xfrm>
            <a:off x="544082" y="5487994"/>
            <a:ext cx="1413354" cy="116440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uller Bold" pitchFamily="50" charset="-52"/>
              </a:rPr>
              <a:t>Студент, 2%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0BF650AA-33DB-49FA-9E06-5CAC4C03072C}"/>
              </a:ext>
            </a:extLst>
          </p:cNvPr>
          <p:cNvSpPr/>
          <p:nvPr/>
        </p:nvSpPr>
        <p:spPr>
          <a:xfrm>
            <a:off x="2526835" y="5487994"/>
            <a:ext cx="2226994" cy="1147461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Финалисты и участники школы молодого предпринимателя, 2%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2BF1B31C-2A28-4E92-808E-0E6E504ED93A}"/>
              </a:ext>
            </a:extLst>
          </p:cNvPr>
          <p:cNvSpPr/>
          <p:nvPr/>
        </p:nvSpPr>
        <p:spPr>
          <a:xfrm>
            <a:off x="7456815" y="5477691"/>
            <a:ext cx="2119393" cy="1191642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Безработные, обученные в ЦЗН, проекты которых одобрены, 2%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80A32DD7-3694-4128-817E-3B43C3971C09}"/>
              </a:ext>
            </a:extLst>
          </p:cNvPr>
          <p:cNvSpPr/>
          <p:nvPr/>
        </p:nvSpPr>
        <p:spPr>
          <a:xfrm>
            <a:off x="9006264" y="1155727"/>
            <a:ext cx="2834020" cy="1517258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Условия предоставления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до 500 тыс. руб. – решение КК Фонда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от 500 тыс. руб. -1 млн. руб. – комиссия по отбору и одобрению проектов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72D4A49E-B0CC-480D-B5E6-9947C8DA6A8F}"/>
              </a:ext>
            </a:extLst>
          </p:cNvPr>
          <p:cNvSpPr/>
          <p:nvPr/>
        </p:nvSpPr>
        <p:spPr>
          <a:xfrm>
            <a:off x="9006264" y="3302547"/>
            <a:ext cx="2834020" cy="1685788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Предлагаемые варианты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обеспечения: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под залог приобретаемого  имущества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 поручительство ФРБ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 поручитель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bg1"/>
                </a:solidFill>
                <a:latin typeface="Muller Medium" pitchFamily="50" charset="-52"/>
              </a:rPr>
              <a:t>залог</a:t>
            </a:r>
            <a:endParaRPr lang="ru-RU" sz="1200" b="1" dirty="0">
              <a:solidFill>
                <a:schemeClr val="bg1"/>
              </a:solidFill>
              <a:latin typeface="Muller Medium" pitchFamily="50" charset="-5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BD511A99-C4FE-474D-9E51-D343A40A18D9}"/>
              </a:ext>
            </a:extLst>
          </p:cNvPr>
          <p:cNvSpPr>
            <a:spLocks noChangeAspect="1"/>
          </p:cNvSpPr>
          <p:nvPr/>
        </p:nvSpPr>
        <p:spPr>
          <a:xfrm>
            <a:off x="4827942" y="1776778"/>
            <a:ext cx="2779241" cy="277958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BB8200C-780D-4D00-98DB-4EEBC958BF1E}"/>
              </a:ext>
            </a:extLst>
          </p:cNvPr>
          <p:cNvSpPr/>
          <p:nvPr/>
        </p:nvSpPr>
        <p:spPr>
          <a:xfrm>
            <a:off x="4897555" y="2144152"/>
            <a:ext cx="239200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</a:t>
            </a:r>
          </a:p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Старт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A562A05-575F-40B8-A292-3568821FFE50}"/>
              </a:ext>
            </a:extLst>
          </p:cNvPr>
          <p:cNvGrpSpPr/>
          <p:nvPr/>
        </p:nvGrpSpPr>
        <p:grpSpPr>
          <a:xfrm>
            <a:off x="3949949" y="768985"/>
            <a:ext cx="4594905" cy="4567291"/>
            <a:chOff x="3587021" y="1343026"/>
            <a:chExt cx="4287339" cy="4314388"/>
          </a:xfrm>
        </p:grpSpPr>
        <p:sp>
          <p:nvSpPr>
            <p:cNvPr id="8" name="Круг: прозрачная заливка 7">
              <a:extLst>
                <a:ext uri="{FF2B5EF4-FFF2-40B4-BE49-F238E27FC236}">
                  <a16:creationId xmlns:a16="http://schemas.microsoft.com/office/drawing/2014/main" xmlns="" id="{EC609090-9B14-4E99-A59D-B291109F53ED}"/>
                </a:ext>
              </a:extLst>
            </p:cNvPr>
            <p:cNvSpPr/>
            <p:nvPr/>
          </p:nvSpPr>
          <p:spPr>
            <a:xfrm rot="5400000">
              <a:off x="3573497" y="1356550"/>
              <a:ext cx="4314388" cy="4287339"/>
            </a:xfrm>
            <a:prstGeom prst="donut">
              <a:avLst>
                <a:gd name="adj" fmla="val 21368"/>
              </a:avLst>
            </a:prstGeom>
            <a:solidFill>
              <a:srgbClr val="5F9A90"/>
            </a:solidFill>
            <a:ln>
              <a:solidFill>
                <a:schemeClr val="accent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021DD542-8074-4571-9BCC-84E02E05D75A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5730691" y="1343026"/>
              <a:ext cx="0" cy="913342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A8E9AA05-3615-472D-90EA-920D1EB4FF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9150" y="4144338"/>
              <a:ext cx="814616" cy="431935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F54752D0-DBF8-4648-A585-ECEE97958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8097" y="4156551"/>
              <a:ext cx="796542" cy="419720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B1896D-56FF-483A-B483-BC82118E190E}"/>
                </a:ext>
              </a:extLst>
            </p:cNvPr>
            <p:cNvSpPr txBox="1"/>
            <p:nvPr/>
          </p:nvSpPr>
          <p:spPr>
            <a:xfrm rot="18048887">
              <a:off x="3403802" y="2394974"/>
              <a:ext cx="2255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Без залога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36CC00B-BDD9-4268-93BF-4B6B0A84E7C4}"/>
                </a:ext>
              </a:extLst>
            </p:cNvPr>
            <p:cNvSpPr txBox="1"/>
            <p:nvPr/>
          </p:nvSpPr>
          <p:spPr>
            <a:xfrm rot="3529031">
              <a:off x="5903563" y="2083506"/>
              <a:ext cx="239502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До 1 млн. без подтверждения дохода, по бизнес плану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3F34524-E538-476E-B7AF-52810AFF2CB3}"/>
                </a:ext>
              </a:extLst>
            </p:cNvPr>
            <p:cNvSpPr txBox="1"/>
            <p:nvPr/>
          </p:nvSpPr>
          <p:spPr>
            <a:xfrm>
              <a:off x="4729727" y="4766711"/>
              <a:ext cx="2055198" cy="784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5 льготных категорий</a:t>
              </a:r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3D59FF6-E784-4020-8757-B6F3598667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657" y="3153232"/>
            <a:ext cx="743712" cy="754923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3041FA32-68FF-4DBC-B73A-F5FC77B7C12A}"/>
              </a:ext>
            </a:extLst>
          </p:cNvPr>
          <p:cNvSpPr/>
          <p:nvPr/>
        </p:nvSpPr>
        <p:spPr>
          <a:xfrm>
            <a:off x="9830394" y="5477691"/>
            <a:ext cx="2009890" cy="1177291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Победители краевого конкурса «Сделано на Кубани», 2%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8E5BE93E-B71B-4BED-9505-8136767C1FC9}"/>
              </a:ext>
            </a:extLst>
          </p:cNvPr>
          <p:cNvSpPr/>
          <p:nvPr/>
        </p:nvSpPr>
        <p:spPr>
          <a:xfrm>
            <a:off x="167745" y="1155727"/>
            <a:ext cx="3474641" cy="4109722"/>
          </a:xfrm>
          <a:prstGeom prst="roundRect">
            <a:avLst/>
          </a:prstGeom>
          <a:solidFill>
            <a:srgbClr val="82B4A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0" b="1" dirty="0">
                <a:latin typeface="Muller Bold"/>
              </a:rPr>
              <a:t>«СТАРТ»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срок займа: от 7 до 36 месяцев 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сумма займа до 3 000 000 </a:t>
            </a:r>
            <a:r>
              <a:rPr lang="ru-RU" sz="1550" b="1" dirty="0" err="1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руб</a:t>
            </a:r>
            <a:endParaRPr lang="ru-RU" sz="1550" b="1" dirty="0">
              <a:latin typeface="Muller Bold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ставка по займу от 2-4 % годовых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цели: пополнение оборотных средств, приобретение основных средств, оплата услуг по изготовлению и размещению рекламы и рекламной продукции, оплата услуг по ремонту техники, оборудования и транспортных средств, строительство, ремонт и реконструкция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550" b="1" dirty="0"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rPr>
              <a:t>отсрочка основного долга до 12 месяцев</a:t>
            </a:r>
            <a:endParaRPr lang="ru-RU" sz="1550" b="1" dirty="0">
              <a:latin typeface="Muller Bold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35C85E1F-03C5-4CB3-9B30-53BF41ABCF5B}"/>
              </a:ext>
            </a:extLst>
          </p:cNvPr>
          <p:cNvSpPr/>
          <p:nvPr/>
        </p:nvSpPr>
        <p:spPr>
          <a:xfrm>
            <a:off x="5181737" y="5471056"/>
            <a:ext cx="2020892" cy="116440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Muller Bold" pitchFamily="50" charset="-52"/>
              </a:rPr>
              <a:t>Участники расширенной акселерационной программы, 2%</a:t>
            </a:r>
          </a:p>
        </p:txBody>
      </p:sp>
    </p:spTree>
    <p:extLst>
      <p:ext uri="{BB962C8B-B14F-4D97-AF65-F5344CB8AC3E}">
        <p14:creationId xmlns:p14="http://schemas.microsoft.com/office/powerpoint/2010/main" val="2226085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FDB768B-2055-4705-9BDC-7232D5A294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" y="-93244"/>
            <a:ext cx="12185904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8F6D44E-CD36-434C-B63C-D9E54C3CAF85}"/>
              </a:ext>
            </a:extLst>
          </p:cNvPr>
          <p:cNvSpPr/>
          <p:nvPr/>
        </p:nvSpPr>
        <p:spPr>
          <a:xfrm>
            <a:off x="7672252" y="445193"/>
            <a:ext cx="34747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 «Самозанятый»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72D4A49E-B0CC-480D-B5E6-9947C8DA6A8F}"/>
              </a:ext>
            </a:extLst>
          </p:cNvPr>
          <p:cNvSpPr/>
          <p:nvPr/>
        </p:nvSpPr>
        <p:spPr>
          <a:xfrm>
            <a:off x="9230589" y="1352962"/>
            <a:ext cx="2511545" cy="1982794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Предлагаемые варианты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обеспечения: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поручительство ФРБ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 поручитель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bg1"/>
                </a:solidFill>
                <a:latin typeface="Muller Medium" pitchFamily="50" charset="-52"/>
              </a:rPr>
              <a:t>залог</a:t>
            </a:r>
            <a:endParaRPr lang="ru-RU" sz="1400" b="1" dirty="0">
              <a:solidFill>
                <a:schemeClr val="bg1"/>
              </a:solidFill>
              <a:latin typeface="Muller Medium" pitchFamily="50" charset="-52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BD511A99-C4FE-474D-9E51-D343A40A18D9}"/>
              </a:ext>
            </a:extLst>
          </p:cNvPr>
          <p:cNvSpPr>
            <a:spLocks noChangeAspect="1"/>
          </p:cNvSpPr>
          <p:nvPr/>
        </p:nvSpPr>
        <p:spPr>
          <a:xfrm>
            <a:off x="5050979" y="1613234"/>
            <a:ext cx="2744978" cy="274531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BB8200C-780D-4D00-98DB-4EEBC958BF1E}"/>
              </a:ext>
            </a:extLst>
          </p:cNvPr>
          <p:cNvSpPr/>
          <p:nvPr/>
        </p:nvSpPr>
        <p:spPr>
          <a:xfrm>
            <a:off x="4382776" y="2032604"/>
            <a:ext cx="312136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     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Программа</a:t>
            </a:r>
          </a:p>
          <a:p>
            <a:pPr algn="ctr"/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uller Bold" pitchFamily="50" charset="-52"/>
              </a:rPr>
              <a:t>          Самозанятый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A562A05-575F-40B8-A292-3568821FFE50}"/>
              </a:ext>
            </a:extLst>
          </p:cNvPr>
          <p:cNvGrpSpPr/>
          <p:nvPr/>
        </p:nvGrpSpPr>
        <p:grpSpPr>
          <a:xfrm>
            <a:off x="4098923" y="720896"/>
            <a:ext cx="4544185" cy="4565207"/>
            <a:chOff x="3587021" y="1343026"/>
            <a:chExt cx="4287339" cy="4314388"/>
          </a:xfrm>
        </p:grpSpPr>
        <p:sp>
          <p:nvSpPr>
            <p:cNvPr id="8" name="Круг: прозрачная заливка 7">
              <a:extLst>
                <a:ext uri="{FF2B5EF4-FFF2-40B4-BE49-F238E27FC236}">
                  <a16:creationId xmlns:a16="http://schemas.microsoft.com/office/drawing/2014/main" xmlns="" id="{EC609090-9B14-4E99-A59D-B291109F53ED}"/>
                </a:ext>
              </a:extLst>
            </p:cNvPr>
            <p:cNvSpPr/>
            <p:nvPr/>
          </p:nvSpPr>
          <p:spPr>
            <a:xfrm rot="5400000">
              <a:off x="3573497" y="1356550"/>
              <a:ext cx="4314388" cy="4287339"/>
            </a:xfrm>
            <a:prstGeom prst="donut">
              <a:avLst>
                <a:gd name="adj" fmla="val 21368"/>
              </a:avLst>
            </a:prstGeom>
            <a:solidFill>
              <a:srgbClr val="5F9A90"/>
            </a:solidFill>
            <a:ln>
              <a:solidFill>
                <a:schemeClr val="accent1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021DD542-8074-4571-9BCC-84E02E05D75A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V="1">
              <a:off x="5730691" y="1343026"/>
              <a:ext cx="0" cy="913342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A8E9AA05-3615-472D-90EA-920D1EB4FF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9150" y="4144338"/>
              <a:ext cx="814616" cy="431935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xmlns="" id="{F54752D0-DBF8-4648-A585-ECEE97958D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28097" y="4156551"/>
              <a:ext cx="796542" cy="419720"/>
            </a:xfrm>
            <a:prstGeom prst="line">
              <a:avLst/>
            </a:prstGeom>
            <a:ln w="3810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20B1896D-56FF-483A-B483-BC82118E190E}"/>
                </a:ext>
              </a:extLst>
            </p:cNvPr>
            <p:cNvSpPr txBox="1"/>
            <p:nvPr/>
          </p:nvSpPr>
          <p:spPr>
            <a:xfrm rot="18048887">
              <a:off x="3259828" y="2119473"/>
              <a:ext cx="2255147" cy="871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Без залога 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для категории «Самозанятый Старт»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36CC00B-BDD9-4268-93BF-4B6B0A84E7C4}"/>
                </a:ext>
              </a:extLst>
            </p:cNvPr>
            <p:cNvSpPr txBox="1"/>
            <p:nvPr/>
          </p:nvSpPr>
          <p:spPr>
            <a:xfrm rot="3529031">
              <a:off x="5903563" y="2186545"/>
              <a:ext cx="2395024" cy="871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По бизнес плану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для категории</a:t>
              </a:r>
            </a:p>
            <a:p>
              <a:pPr algn="ctr"/>
              <a:r>
                <a:rPr lang="ru-RU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«Самозанятый Старт»</a:t>
              </a:r>
              <a:endParaRPr lang="ru-RU" sz="1600" b="1" dirty="0">
                <a:solidFill>
                  <a:schemeClr val="bg1"/>
                </a:solidFill>
                <a:latin typeface="Muller Bold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B3F34524-E538-476E-B7AF-52810AFF2CB3}"/>
                </a:ext>
              </a:extLst>
            </p:cNvPr>
            <p:cNvSpPr txBox="1"/>
            <p:nvPr/>
          </p:nvSpPr>
          <p:spPr>
            <a:xfrm>
              <a:off x="4803952" y="4715827"/>
              <a:ext cx="2055198" cy="668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  <a:latin typeface="Muller Bold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3 льготные категории</a:t>
              </a:r>
            </a:p>
          </p:txBody>
        </p:sp>
      </p:grp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A10FBEE2-4B8A-4AEA-BDAF-F3FC92BB53CC}"/>
              </a:ext>
            </a:extLst>
          </p:cNvPr>
          <p:cNvSpPr/>
          <p:nvPr/>
        </p:nvSpPr>
        <p:spPr>
          <a:xfrm>
            <a:off x="238321" y="1065343"/>
            <a:ext cx="3385071" cy="4220760"/>
          </a:xfrm>
          <a:prstGeom prst="roundRect">
            <a:avLst/>
          </a:prstGeom>
          <a:solidFill>
            <a:srgbClr val="82B4A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latin typeface="Muller Bold" pitchFamily="50" charset="-52"/>
              </a:rPr>
              <a:t>«Самозанятый»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срок займа: от 3 до 36 месяцев 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сумма займа до 500 000 рублей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ставка по займу 3 % годовых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цели:  связанные с организацией, осуществлением и развитием профессиональной деятельности самозанятых граждан</a:t>
            </a:r>
          </a:p>
          <a:p>
            <a:pPr marL="285636" indent="-285636">
              <a:buFont typeface="Wingdings" panose="05000000000000000000" pitchFamily="2" charset="2"/>
              <a:buChar char="ü"/>
              <a:defRPr/>
            </a:pPr>
            <a:r>
              <a:rPr lang="ru-RU" sz="1700" b="1" dirty="0">
                <a:latin typeface="Muller Bold" pitchFamily="50" charset="-52"/>
              </a:rPr>
              <a:t>отсрочка основного долга до 6 месяцев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E102AB70-BC1A-4082-A926-84389FB7E5D1}"/>
              </a:ext>
            </a:extLst>
          </p:cNvPr>
          <p:cNvSpPr/>
          <p:nvPr/>
        </p:nvSpPr>
        <p:spPr>
          <a:xfrm>
            <a:off x="238321" y="5590903"/>
            <a:ext cx="3385071" cy="1128582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«Самозанятый Старт», 2%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(для зарегистрированных от  1 до 12 мес.)</a:t>
            </a: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188D3790-EC3A-42D4-A004-5DE499B85421}"/>
              </a:ext>
            </a:extLst>
          </p:cNvPr>
          <p:cNvSpPr/>
          <p:nvPr/>
        </p:nvSpPr>
        <p:spPr>
          <a:xfrm>
            <a:off x="4088753" y="5590901"/>
            <a:ext cx="4009731" cy="1105990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Физ. лица осуществляющие деятельность в сфере: 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производства текстильных изделий, одежды, кожи, 1 %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xmlns="" id="{E50957DD-4818-4404-BB02-B508B490CB1C}"/>
              </a:ext>
            </a:extLst>
          </p:cNvPr>
          <p:cNvSpPr/>
          <p:nvPr/>
        </p:nvSpPr>
        <p:spPr>
          <a:xfrm>
            <a:off x="8430497" y="5590901"/>
            <a:ext cx="3474720" cy="1128583"/>
          </a:xfrm>
          <a:prstGeom prst="roundRect">
            <a:avLst/>
          </a:prstGeom>
          <a:solidFill>
            <a:srgbClr val="68A5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Muller Bold" pitchFamily="50" charset="-52"/>
              </a:rPr>
              <a:t>Физ. лица осуществляющие деятельность в сфере: </a:t>
            </a:r>
          </a:p>
          <a:p>
            <a:pPr algn="ctr"/>
            <a:r>
              <a:rPr lang="ru-RU" sz="1600" b="1" dirty="0">
                <a:latin typeface="Muller Bold" pitchFamily="50" charset="-52"/>
              </a:rPr>
              <a:t>обработки древесины, производство мебели, 1 %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41B026B4-879C-4475-90E4-C58037E2D1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6940" y="3149147"/>
            <a:ext cx="743712" cy="69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113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307</Words>
  <Application>Microsoft Office PowerPoint</Application>
  <PresentationFormat>Произвольный</PresentationFormat>
  <Paragraphs>52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Muller Bold</vt:lpstr>
      <vt:lpstr>Muller Medium</vt:lpstr>
      <vt:lpstr>Open Sans Semibold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Инжиниринговый центр Фонда развития бизнеса Краснодарского края</dc:title>
  <dc:creator>Мария (дизайнер)</dc:creator>
  <cp:lastModifiedBy>user</cp:lastModifiedBy>
  <cp:revision>148</cp:revision>
  <cp:lastPrinted>2021-01-28T14:29:49Z</cp:lastPrinted>
  <dcterms:created xsi:type="dcterms:W3CDTF">2018-07-16T14:46:52Z</dcterms:created>
  <dcterms:modified xsi:type="dcterms:W3CDTF">2021-06-25T11:36:29Z</dcterms:modified>
</cp:coreProperties>
</file>