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24.12.2021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24.12.2021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internet.garant.ru/#/document/10102748/entry/6" TargetMode="External"/><Relationship Id="rId2" Type="http://schemas.openxmlformats.org/officeDocument/2006/relationships/hyperlink" Target="https://internet.garant.ru/#/document/193182/entry/1301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internet.garant.ru/#/document/36995115/entry/3" TargetMode="External"/><Relationship Id="rId2" Type="http://schemas.openxmlformats.org/officeDocument/2006/relationships/hyperlink" Target="https://internet.garant.ru/#/document/36995115/entry/2000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292080" y="764704"/>
            <a:ext cx="3456384" cy="532859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Порядок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предоставления земельных участков многодетным семьям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 учетом новых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изменений, внесенных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Закон Краснодарского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края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от 26 декабря 2014 года № 3085-КЗ,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вступившими в силу  </a:t>
            </a:r>
            <a:br>
              <a:rPr lang="ru-RU" sz="24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с 14 ноября 2021 года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764704"/>
            <a:ext cx="4824536" cy="532859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0"/>
            <a:ext cx="8496944" cy="908720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ШАГ 1 </a:t>
            </a:r>
            <a:r>
              <a:rPr lang="ru-RU" sz="1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– постановка на учет заявителей на учет </a:t>
            </a:r>
            <a:br>
              <a:rPr lang="ru-RU" sz="1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качестве лиц, имеющих право на предоставление им земельных участков </a:t>
            </a:r>
            <a:br>
              <a:rPr lang="ru-RU" sz="1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собственность бесплатно</a:t>
            </a:r>
            <a:endParaRPr lang="ru-RU" sz="18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5821768"/>
              </p:ext>
            </p:extLst>
          </p:nvPr>
        </p:nvGraphicFramePr>
        <p:xfrm>
          <a:off x="467544" y="908721"/>
          <a:ext cx="8352928" cy="5949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52928"/>
              </a:tblGrid>
              <a:tr h="429499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Условия</a:t>
                      </a:r>
                      <a:r>
                        <a:rPr lang="ru-RU" sz="200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постановки на учет</a:t>
                      </a:r>
                      <a:endParaRPr lang="ru-RU" sz="20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318614">
                <a:tc>
                  <a:txBody>
                    <a:bodyPr/>
                    <a:lstStyle/>
                    <a:p>
                      <a:pPr algn="just"/>
                      <a:r>
                        <a:rPr lang="ru-RU" sz="16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1) ни одному из указанных родителей на территории Краснодарского края ранее                                не предоставлялся в собственность бесплатно, в постоянное (бессрочное) пользование, пожизненное наследуемое владение земельный участок, предназначенный для индивидуального жилищного строительства, для ведения личного подсобного хозяйства (далее - ЛПХ);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27967">
                <a:tc>
                  <a:txBody>
                    <a:bodyPr/>
                    <a:lstStyle/>
                    <a:p>
                      <a:pPr algn="just"/>
                      <a:r>
                        <a:rPr lang="ru-RU" sz="16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2) дети заявителя не переданы под опеку (попечительство) (за исключением случая, предусмотренного </a:t>
                      </a:r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2"/>
                        </a:rPr>
                        <a:t>частью 1 статьи 13</a:t>
                      </a:r>
                      <a:r>
                        <a:rPr lang="ru-RU" sz="16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Федерального закона от 24 апреля 2008 года N 48-ФЗ "Об опеке и попечительстве");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09262">
                <a:tc>
                  <a:txBody>
                    <a:bodyPr/>
                    <a:lstStyle/>
                    <a:p>
                      <a:pPr algn="just"/>
                      <a:r>
                        <a:rPr lang="ru-RU" sz="16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3) возраст младшего из детей заявителя не должен превышать:</a:t>
                      </a:r>
                    </a:p>
                    <a:p>
                      <a:pPr algn="just"/>
                      <a:r>
                        <a:rPr lang="ru-RU" sz="16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а) 18 лет;</a:t>
                      </a:r>
                    </a:p>
                    <a:p>
                      <a:pPr algn="just"/>
                      <a:r>
                        <a:rPr lang="ru-RU" sz="16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б) 19 лет - для проходящих военную службу по призыву в Вооруженных Силах </a:t>
                      </a:r>
                    </a:p>
                    <a:p>
                      <a:pPr algn="just"/>
                      <a:r>
                        <a:rPr lang="ru-RU" sz="16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Российской Федерации;</a:t>
                      </a:r>
                    </a:p>
                    <a:p>
                      <a:pPr algn="just"/>
                      <a:r>
                        <a:rPr lang="ru-RU" sz="16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в) 23 лет - для обучающихся по очной форме обучения в общеобразовательных организациях, профессиональных образовательных организациях и образовательных организациях высшего образования;</a:t>
                      </a:r>
                    </a:p>
                  </a:txBody>
                  <a:tcPr/>
                </a:tc>
              </a:tr>
              <a:tr h="1563938">
                <a:tc>
                  <a:txBody>
                    <a:bodyPr/>
                    <a:lstStyle/>
                    <a:p>
                      <a:pPr algn="just"/>
                      <a:r>
                        <a:rPr lang="ru-RU" sz="16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4) заявитель в течение последних пяти лет до подачи заявления должен проживать (факт проживания по месту жительства подтверждается регистрацией с учетом положений     </a:t>
                      </a:r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3"/>
                        </a:rPr>
                        <a:t>статьи 6</a:t>
                      </a:r>
                      <a:r>
                        <a:rPr lang="ru-RU" sz="16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 Закона Российской Федерации от 25 июня 1993 года N 5242-1                        "О праве граждан Российской Федерации на свободу передвижения, выбор места пребывания и жительства в пределах Российской Федерации" или судебным решением) на территории Краснодарского края.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332656"/>
            <a:ext cx="8280919" cy="936104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ШАГ 1 </a:t>
            </a:r>
            <a:r>
              <a:rPr lang="ru-RU" sz="1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– постановка на учет заявителей на учет </a:t>
            </a:r>
            <a:br>
              <a:rPr lang="ru-RU" sz="1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качестве лиц, имеющих право на предоставление им земельных участков в собственность бесплатно</a:t>
            </a:r>
            <a:endParaRPr lang="ru-RU" sz="18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6671553"/>
              </p:ext>
            </p:extLst>
          </p:nvPr>
        </p:nvGraphicFramePr>
        <p:xfrm>
          <a:off x="539552" y="1268761"/>
          <a:ext cx="8280919" cy="38884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19"/>
              </a:tblGrid>
              <a:tr h="681562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Документы, необходимые для постановки на учет</a:t>
                      </a:r>
                    </a:p>
                    <a:p>
                      <a:pPr algn="ctr"/>
                      <a:r>
                        <a:rPr lang="ru-RU" sz="18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(копии и оригиналы для сверки)</a:t>
                      </a:r>
                      <a:endParaRPr lang="ru-RU" sz="18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64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b="0" i="0" dirty="0" smtClean="0">
                          <a:solidFill>
                            <a:srgbClr val="22272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1) паспорт заявителя;</a:t>
                      </a:r>
                    </a:p>
                  </a:txBody>
                  <a:tcPr/>
                </a:tc>
              </a:tr>
              <a:tr h="535513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b="0" i="0" dirty="0" smtClean="0">
                          <a:solidFill>
                            <a:srgbClr val="22272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2) документ (документы), подтверждающего фамилию, имя, отчество, дату рождения другого родителя (родителей) или отсутствие у детей одного из родителей;</a:t>
                      </a:r>
                    </a:p>
                  </a:txBody>
                  <a:tcPr/>
                </a:tc>
              </a:tr>
              <a:tr h="535513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b="0" i="0" dirty="0" smtClean="0">
                          <a:solidFill>
                            <a:srgbClr val="22272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3) судебное решение о месте жительства в случае отсутствия сведений о регистрации заявителя                                  на территории Краснодарского края, или в случае наличия спора о месте регистрации;</a:t>
                      </a:r>
                    </a:p>
                  </a:txBody>
                  <a:tcPr/>
                </a:tc>
              </a:tr>
              <a:tr h="316440">
                <a:tc>
                  <a:txBody>
                    <a:bodyPr/>
                    <a:lstStyle/>
                    <a:p>
                      <a:pPr algn="just"/>
                      <a:r>
                        <a:rPr lang="ru-RU" sz="1350" b="0" i="0" dirty="0" smtClean="0">
                          <a:solidFill>
                            <a:srgbClr val="22272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4) документы, подтверждающих наличие у заявителя трех и более детей на момент подачи заявления;</a:t>
                      </a:r>
                    </a:p>
                  </a:txBody>
                  <a:tcPr/>
                </a:tc>
              </a:tr>
              <a:tr h="3164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b="0" i="0" dirty="0" smtClean="0">
                          <a:solidFill>
                            <a:srgbClr val="22272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5) документы, подтверждающих смену фамилии родителей, детей при любых обстоятельствах;</a:t>
                      </a:r>
                    </a:p>
                  </a:txBody>
                  <a:tcPr/>
                </a:tc>
              </a:tr>
              <a:tr h="535513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b="0" i="0" dirty="0" smtClean="0">
                          <a:solidFill>
                            <a:srgbClr val="22272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6) справка с места прохождения военной службы по призыву в Вооруженных Силах Российской Федерации    (в случае прохождения детьми военной службы по призыву в Вооруженных Силах Российской Федерации);</a:t>
                      </a:r>
                    </a:p>
                  </a:txBody>
                  <a:tcPr/>
                </a:tc>
              </a:tr>
              <a:tr h="651010">
                <a:tc>
                  <a:txBody>
                    <a:bodyPr/>
                    <a:lstStyle/>
                    <a:p>
                      <a:pPr algn="just"/>
                      <a:r>
                        <a:rPr lang="ru-RU" sz="1350" b="0" i="0" dirty="0" smtClean="0">
                          <a:solidFill>
                            <a:srgbClr val="22272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7) справки с места обучения (в случае обучения детей в общеобразовательных организациях                                            и государственных образовательных организациях по очной форме обучения).</a:t>
                      </a:r>
                      <a:endParaRPr lang="ru-RU" sz="1350" b="0" i="0" dirty="0">
                        <a:solidFill>
                          <a:srgbClr val="22272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39553" y="5301208"/>
            <a:ext cx="8280918" cy="1077218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FF0000"/>
                </a:solidFill>
              </a:rPr>
              <a:t>ВАЖНО!!! </a:t>
            </a:r>
            <a:r>
              <a:rPr lang="ru-RU" sz="1600" dirty="0" smtClean="0"/>
              <a:t>Постановка на учет гражданина не по месту жительства возможна в органе местного самоуправления любого муниципального образования Краснодарского края, за исключением городских округов и городских поселений в составе муниципальных районов.</a:t>
            </a:r>
            <a:endParaRPr lang="ru-RU" sz="1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332656"/>
            <a:ext cx="8276456" cy="936104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ШАГ 2 – </a:t>
            </a:r>
            <a:r>
              <a:rPr lang="ru-RU" sz="1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получение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земельного участка </a:t>
            </a:r>
            <a:br>
              <a:rPr lang="ru-RU" sz="1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собственность бесплатно</a:t>
            </a:r>
            <a:endParaRPr lang="ru-RU" sz="18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7036755"/>
              </p:ext>
            </p:extLst>
          </p:nvPr>
        </p:nvGraphicFramePr>
        <p:xfrm>
          <a:off x="611560" y="1340768"/>
          <a:ext cx="8208912" cy="49685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8912"/>
              </a:tblGrid>
              <a:tr h="45562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762953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dirty="0" smtClean="0">
                          <a:latin typeface="Times New Roman" pitchFamily="18" charset="0"/>
                          <a:cs typeface="Times New Roman" pitchFamily="18" charset="0"/>
                        </a:rPr>
                        <a:t>1. Комиссия заранее подготавливает схему расположения включенных в Перечень земельных участков, которая содержит сведения об их адресах и кадастровых номерах и позволяет визуально определить местоположение каждого земельного участка на местности.</a:t>
                      </a:r>
                    </a:p>
                  </a:txBody>
                  <a:tcPr/>
                </a:tc>
              </a:tr>
              <a:tr h="9809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dirty="0" smtClean="0">
                          <a:latin typeface="Times New Roman" pitchFamily="18" charset="0"/>
                          <a:cs typeface="Times New Roman" pitchFamily="18" charset="0"/>
                        </a:rPr>
                        <a:t>2. Распределение земельных участков осуществляется путем выбора заявителем конкретного земельного участка из числа включенных в Перечень в порядке очередности постановки на учет. В случае, если уведомленный надлежащим образом заявитель не явился для участия в процедуре распределения земельных участков, Комиссия осуществляет свою работу с очередным заявителем.</a:t>
                      </a:r>
                    </a:p>
                  </a:txBody>
                  <a:tcPr/>
                </a:tc>
              </a:tr>
              <a:tr h="9809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dirty="0" smtClean="0">
                          <a:latin typeface="Times New Roman" pitchFamily="18" charset="0"/>
                          <a:cs typeface="Times New Roman" pitchFamily="18" charset="0"/>
                        </a:rPr>
                        <a:t>3. В протоколе Комиссии отмечается выбранный заявителем земельный участок с одновременным проставлением удостоверяющей подписи, а также фамилии, имени и отчества заявителя в протоколе                          о согласии на предоставление данного земельного участка. Одновременно заявителем подается заявление                            о предоставлении выбранного земельного участка по утвержденной форме.</a:t>
                      </a:r>
                    </a:p>
                  </a:txBody>
                  <a:tcPr/>
                </a:tc>
              </a:tr>
              <a:tr h="762953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dirty="0" smtClean="0">
                          <a:latin typeface="Times New Roman" pitchFamily="18" charset="0"/>
                          <a:cs typeface="Times New Roman" pitchFamily="18" charset="0"/>
                        </a:rPr>
                        <a:t>4. В случае отказа от удостоверяющей подписи в протоколе Комиссии либо неявки заявителя для участия                 в процедуре распределения земельных участков заявитель продолжает состоять на учете и приглашается                 на очередное распределение земельных участков.</a:t>
                      </a:r>
                    </a:p>
                  </a:txBody>
                  <a:tcPr/>
                </a:tc>
              </a:tr>
              <a:tr h="1025144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dirty="0" smtClean="0">
                          <a:latin typeface="Times New Roman" pitchFamily="18" charset="0"/>
                          <a:cs typeface="Times New Roman" pitchFamily="18" charset="0"/>
                        </a:rPr>
                        <a:t>5. Орган местного самоуправления в течение 15 календарных дней с даты утверждения протокола Комиссии принимает решение о предоставлении земельного участка в собственность бесплатно.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8424936" cy="1152128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ШАГ 2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получение земельного участка в собственность бесплатно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05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05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Особенности предоставления земельных участков, оставшихся нераспределенными ввиду неявки заявителей для участия в процедуре распределения или ввиду отказа заявителей от предложенных земельных участков</a:t>
            </a:r>
            <a:endParaRPr lang="ru-RU" sz="1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2826465"/>
              </p:ext>
            </p:extLst>
          </p:nvPr>
        </p:nvGraphicFramePr>
        <p:xfrm>
          <a:off x="467544" y="1691640"/>
          <a:ext cx="8352928" cy="461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52928"/>
              </a:tblGrid>
              <a:tr h="1077963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1. Информация о земельных участках, включенных в Перечень, оставшихся нераспределенными ввиду неявки заявителей для участия в процедуре распределения или ввиду отказа заявителей от предложенных земельных участков (далее - Список), подлежит опубликованию в соответствии с </a:t>
                      </a:r>
                      <a:r>
                        <a:rPr lang="ru-RU" sz="1200" b="1" u="sng" dirty="0" smtClean="0">
                          <a:latin typeface="Times New Roman" pitchFamily="18" charset="0"/>
                          <a:cs typeface="Times New Roman" pitchFamily="18" charset="0"/>
                        </a:rPr>
                        <a:t>частью</a:t>
                      </a: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u="sng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u="sng" dirty="0" smtClean="0">
                          <a:latin typeface="Times New Roman" pitchFamily="18" charset="0"/>
                          <a:cs typeface="Times New Roman" pitchFamily="18" charset="0"/>
                        </a:rPr>
                        <a:t>статьи</a:t>
                      </a: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u="sng" dirty="0" smtClean="0">
                          <a:latin typeface="Times New Roman" pitchFamily="18" charset="0"/>
                          <a:cs typeface="Times New Roman" pitchFamily="18" charset="0"/>
                        </a:rPr>
                        <a:t>6 </a:t>
                      </a: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настоящего Закона (без повторного утверждения таких земельных участков решением представительного органа муниципального образования) не позднее 15 календарных дней     со дня распределения земельных участков.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685976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2. Заинтересованные заявители из числа состоящих на учете вправе со дня опубликования Списка подать в орган местного самоуправления заявление о предоставлении земельного участка по форме, определенной в </a:t>
                      </a:r>
                      <a:r>
                        <a:rPr lang="ru-RU" sz="1200" b="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приложении 2</a:t>
                      </a: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 к настоящему Закону.</a:t>
                      </a:r>
                    </a:p>
                  </a:txBody>
                  <a:tcPr/>
                </a:tc>
              </a:tr>
              <a:tr h="30583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3. Рассмотрение заявлений о предоставлении земельных участков из Списка осуществляется без участия Комиссии.</a:t>
                      </a:r>
                    </a:p>
                  </a:txBody>
                  <a:tcPr/>
                </a:tc>
              </a:tr>
              <a:tr h="685976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4. </a:t>
                      </a: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 случае подачи нескольких заявлений на предоставление одного и того же земельного участка из Списка в течение 15 календарных дней (включительно) со дня опубликования Списка рассмотрение заявлений </a:t>
                      </a:r>
                      <a:r>
                        <a:rPr lang="ru-RU" sz="1200" b="1" smtClean="0">
                          <a:latin typeface="Times New Roman" pitchFamily="18" charset="0"/>
                          <a:cs typeface="Times New Roman" pitchFamily="18" charset="0"/>
                        </a:rPr>
                        <a:t>осуществляется                           в </a:t>
                      </a: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порядке очередности постановки заявителей на учет. </a:t>
                      </a:r>
                    </a:p>
                  </a:txBody>
                  <a:tcPr/>
                </a:tc>
              </a:tr>
              <a:tr h="489983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5. </a:t>
                      </a: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Заявления, поступившие по истечении 15 календарных дней (включительно) со дня опубликования Списка, рассматриваются в порядке очередности их подачи.</a:t>
                      </a:r>
                    </a:p>
                  </a:txBody>
                  <a:tcPr/>
                </a:tc>
              </a:tr>
              <a:tr h="88196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6. Орган местного самоуправления в течение 30 календарных дней с даты подачи заявления о предоставлении земельного участка проверяет заявителя на соответствие условиям, предусмотренным </a:t>
                      </a:r>
                      <a:r>
                        <a:rPr lang="ru-RU" sz="1200" b="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статьей 3</a:t>
                      </a:r>
                      <a:r>
                        <a:rPr lang="ru-RU" sz="1200" b="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настоящего Закона, и принимает решение о предоставлении земельного участка в собственность бесплатно или об отказе в его предоставлении                                   с обоснованием причин отказа.</a:t>
                      </a:r>
                    </a:p>
                  </a:txBody>
                  <a:tcPr/>
                </a:tc>
              </a:tr>
              <a:tr h="489983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7. После предоставления земельного участка из Списка органом местного самоуправления обеспечивается внесение записи об исключении предоставленного земельного участка из Списка.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297</TotalTime>
  <Words>761</Words>
  <Application>Microsoft Office PowerPoint</Application>
  <PresentationFormat>Экран (4:3)</PresentationFormat>
  <Paragraphs>36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1" baseType="lpstr">
      <vt:lpstr>Corbel</vt:lpstr>
      <vt:lpstr>Gill Sans MT</vt:lpstr>
      <vt:lpstr>Times New Roman</vt:lpstr>
      <vt:lpstr>Verdana</vt:lpstr>
      <vt:lpstr>Wingdings 2</vt:lpstr>
      <vt:lpstr>Солнцестояние</vt:lpstr>
      <vt:lpstr>Порядок предоставления земельных участков многодетным семьям,   с учетом новых изменений, внесенных  в Закон Краснодарского края от 26 декабря 2014 года № 3085-КЗ, вступившими в силу    с 14 ноября 2021 года</vt:lpstr>
      <vt:lpstr>ШАГ 1 – постановка на учет заявителей на учет  в качестве лиц, имеющих право на предоставление им земельных участков  в собственность бесплатно</vt:lpstr>
      <vt:lpstr>ШАГ 1 – постановка на учет заявителей на учет  в качестве лиц, имеющих право на предоставление им земельных участков в собственность бесплатно</vt:lpstr>
      <vt:lpstr>ШАГ 2 – получение земельного участка  в собственность бесплатно</vt:lpstr>
      <vt:lpstr>      ШАГ 2 – получение земельного участка в собственность бесплатно  Особенности предоставления земельных участков, оставшихся нераспределенными ввиду неявки заявителей для участия в процедуре распределения или ввиду отказа заявителей от предложенных земельных участков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NachIm</dc:creator>
  <cp:lastModifiedBy>user</cp:lastModifiedBy>
  <cp:revision>45</cp:revision>
  <dcterms:created xsi:type="dcterms:W3CDTF">2021-12-06T13:08:20Z</dcterms:created>
  <dcterms:modified xsi:type="dcterms:W3CDTF">2021-12-24T14:08:38Z</dcterms:modified>
</cp:coreProperties>
</file>